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30"/>
  </p:notesMasterIdLst>
  <p:handoutMasterIdLst>
    <p:handoutMasterId r:id="rId31"/>
  </p:handoutMasterIdLst>
  <p:sldIdLst>
    <p:sldId id="460" r:id="rId2"/>
    <p:sldId id="461" r:id="rId3"/>
    <p:sldId id="462" r:id="rId4"/>
    <p:sldId id="465" r:id="rId5"/>
    <p:sldId id="466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83" r:id="rId18"/>
    <p:sldId id="484" r:id="rId19"/>
    <p:sldId id="485" r:id="rId20"/>
    <p:sldId id="486" r:id="rId21"/>
    <p:sldId id="705" r:id="rId22"/>
    <p:sldId id="480" r:id="rId23"/>
    <p:sldId id="481" r:id="rId24"/>
    <p:sldId id="482" r:id="rId25"/>
    <p:sldId id="479" r:id="rId26"/>
    <p:sldId id="704" r:id="rId27"/>
    <p:sldId id="615" r:id="rId28"/>
    <p:sldId id="30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51" autoAdjust="0"/>
    <p:restoredTop sz="94612" autoAdjust="0"/>
  </p:normalViewPr>
  <p:slideViewPr>
    <p:cSldViewPr>
      <p:cViewPr varScale="1">
        <p:scale>
          <a:sx n="74" d="100"/>
          <a:sy n="74" d="100"/>
        </p:scale>
        <p:origin x="-20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1686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56D77-DD7C-46E6-92D9-69B68BD777F5}" type="datetimeFigureOut">
              <a:rPr lang="en-US" smtClean="0"/>
              <a:pPr/>
              <a:t>11/26/2013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08DFF-2496-4DC9-B31C-08C061509F5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BC68F-9349-4E03-88B2-3E55049612A7}" type="datetimeFigureOut">
              <a:rPr lang="en-US" smtClean="0"/>
              <a:pPr/>
              <a:t>11/26/2013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D4584-BBEF-418B-AE7C-8E005CA797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A12EA05-31B9-45FB-AAA3-9AA4D1A819A6}" type="slidenum">
              <a:rPr lang="en-US" smtClean="0"/>
              <a:pPr/>
              <a:t>26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86868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56B508-9D52-449F-8ABD-FD65F250E8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20A73-058C-4489-928B-1A4799B6F9B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19C2F-B493-4AA9-81A6-EF5661CE40C3}" type="datetimeFigureOut">
              <a:rPr lang="en-US"/>
              <a:pPr>
                <a:defRPr/>
              </a:pPr>
              <a:t>11/26/2013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4AA459-6EF8-4919-9115-5DD1AFA293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30F15-4912-4404-8828-99805F8C6D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2"/>
              </a:buBlip>
              <a:defRPr/>
            </a:lvl1pPr>
            <a:lvl2pPr>
              <a:buFontTx/>
              <a:buBlip>
                <a:blip r:embed="rId2"/>
              </a:buBlip>
              <a:defRPr/>
            </a:lvl2pPr>
            <a:lvl3pPr>
              <a:buFontTx/>
              <a:buBlip>
                <a:blip r:embed="rId2"/>
              </a:buBlip>
              <a:defRPr/>
            </a:lvl3pPr>
            <a:lvl4pPr>
              <a:buFontTx/>
              <a:buBlip>
                <a:blip r:embed="rId2"/>
              </a:buBlip>
              <a:defRPr/>
            </a:lvl4pPr>
            <a:lvl5pPr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63477F-73D1-4C5F-81AA-86FB6C386D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29132-1890-4914-B975-94AA46255C2C}" type="datetimeFigureOut">
              <a:rPr lang="en-US"/>
              <a:pPr>
                <a:defRPr/>
              </a:pPr>
              <a:t>11/26/2013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F9424-4FD4-45C9-9A25-63260A6214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5DB50-8BEB-40D5-8800-1E439A8F70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9F923-08EB-4826-86E3-E0347ADCCA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686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B231FE5-F995-4574-9028-DC2C14E5D0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 bwMode="auto">
          <a:xfrm>
            <a:off x="3124200" y="6172200"/>
            <a:ext cx="6019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endParaRPr lang="en-US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3291" y="6504801"/>
            <a:ext cx="282070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 spc="100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  <a:reflection blurRad="6350" stA="50000" endA="300" endPos="50000" dist="29997" dir="5400000" sy="-100000" algn="bl" rotWithShape="0"/>
                </a:effectLst>
              </a:rPr>
              <a:t>Latin America Road Show 2008</a:t>
            </a:r>
          </a:p>
        </p:txBody>
      </p:sp>
      <p:pic>
        <p:nvPicPr>
          <p:cNvPr id="1031" name="Picture 11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0" y="0"/>
            <a:ext cx="9144000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13" descr="C:\Users\Zak\Desktop\pp_bottom-f.jpg"/>
          <p:cNvPicPr>
            <a:picLocks noChangeAspect="1" noChangeArrowheads="1"/>
          </p:cNvPicPr>
          <p:nvPr/>
        </p:nvPicPr>
        <p:blipFill>
          <a:blip r:embed="rId23" cstate="print"/>
          <a:srcRect t="3279"/>
          <a:stretch>
            <a:fillRect/>
          </a:stretch>
        </p:blipFill>
        <p:spPr bwMode="auto">
          <a:xfrm>
            <a:off x="0" y="5943600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106363" y="6527800"/>
            <a:ext cx="3962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Portfolio Overview </a:t>
            </a:r>
            <a:r>
              <a:rPr lang="en-US" sz="12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06/12</a:t>
            </a:r>
            <a:endParaRPr lang="en-US" sz="12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31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9.png"/><Relationship Id="rId7" Type="http://schemas.openxmlformats.org/officeDocument/2006/relationships/image" Target="../media/image2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9.jpeg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6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6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9.jpeg"/><Relationship Id="rId7" Type="http://schemas.openxmlformats.org/officeDocument/2006/relationships/image" Target="../media/image51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10.jpeg"/><Relationship Id="rId10" Type="http://schemas.openxmlformats.org/officeDocument/2006/relationships/image" Target="../media/image6.jpeg"/><Relationship Id="rId4" Type="http://schemas.openxmlformats.org/officeDocument/2006/relationships/image" Target="../media/image13.jpeg"/><Relationship Id="rId9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6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6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rend.net.b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2713"/>
            <a:ext cx="9193213" cy="697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4648200" y="2819400"/>
            <a:ext cx="3886200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</a:t>
            </a:r>
          </a:p>
          <a:p>
            <a:pPr>
              <a:defRPr/>
            </a:pPr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Training </a:t>
            </a:r>
          </a:p>
          <a:p>
            <a:pPr>
              <a:defRPr/>
            </a:pPr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Module</a:t>
            </a:r>
          </a:p>
        </p:txBody>
      </p:sp>
      <p:pic>
        <p:nvPicPr>
          <p:cNvPr id="4100" name="Picture 5" descr="C:\Documents and Settings\test\Desktop\4840440-360x54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048000"/>
            <a:ext cx="348297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RTI_PQ_201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4800" y="1447800"/>
            <a:ext cx="1066800" cy="1168462"/>
          </a:xfrm>
          <a:prstGeom prst="rect">
            <a:avLst/>
          </a:prstGeom>
        </p:spPr>
      </p:pic>
      <p:pic>
        <p:nvPicPr>
          <p:cNvPr id="6" name="Picture 5" descr="logo rti 201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9937" y="2819400"/>
            <a:ext cx="939067" cy="1031651"/>
          </a:xfrm>
          <a:prstGeom prst="rect">
            <a:avLst/>
          </a:prstGeom>
        </p:spPr>
      </p:pic>
      <p:pic>
        <p:nvPicPr>
          <p:cNvPr id="7" name="Picture 6" descr="Logo_PQ_F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1054" y="4267201"/>
            <a:ext cx="900546" cy="99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http://www.trendnet.com/image/products/photo/TK-403KR_d4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371600"/>
            <a:ext cx="3505200" cy="3505201"/>
          </a:xfrm>
          <a:prstGeom prst="rect">
            <a:avLst/>
          </a:prstGeom>
          <a:noFill/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3733800"/>
            <a:ext cx="8229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Gerenciamento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simples de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4 PCs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conexões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console PS/2 e VGA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monitor  e Suporte 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Áudio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2048 x 1536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Hot-pluggable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Desplugue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sem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desligar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Kit para montagem em </a:t>
            </a:r>
            <a:r>
              <a:rPr lang="pt-BR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rack</a:t>
            </a: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incluso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Inclui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todos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necessários</a:t>
            </a:r>
            <a:endParaRPr lang="en-US" sz="2200" kern="0" dirty="0">
              <a:solidFill>
                <a:schemeClr val="accent2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16388" name="Picture 3" descr="\\pixelpro\Photos\JPEG\KVM\TK-403K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2286000"/>
            <a:ext cx="3067050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04800" y="1295400"/>
            <a:ext cx="7696200" cy="1292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TK-403KR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Kit KVM Rack Mount PS/2 4 </a:t>
            </a:r>
            <a:r>
              <a:rPr 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Portas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c/ </a:t>
            </a:r>
            <a:r>
              <a:rPr 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Áudio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2590800" y="228600"/>
            <a:ext cx="6400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endParaRPr lang="en-US" sz="4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743200" y="304800"/>
            <a:ext cx="6400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36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Rack</a:t>
            </a:r>
          </a:p>
        </p:txBody>
      </p:sp>
      <p:pic>
        <p:nvPicPr>
          <p:cNvPr id="9" name="Picture 8" descr="RTI_PQ_201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3505200"/>
            <a:ext cx="8534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 8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computadores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conexões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console PS/2 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VGA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monitor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1920 x 1440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Hot-pluggable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Kit para montagem em </a:t>
            </a:r>
            <a:r>
              <a:rPr lang="pt-BR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rack</a:t>
            </a: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incluso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Melhor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endParaRPr lang="en-US" b="1" kern="0" dirty="0">
              <a:solidFill>
                <a:srgbClr val="FF0000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Utilizar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TK-C06/10/15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331913"/>
            <a:ext cx="7239000" cy="8620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TK-801R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Rack Mount PS/2 8 </a:t>
            </a:r>
            <a:r>
              <a:rPr 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Portas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17412" name="Picture 2" descr="\\pixelpro\Photos\JPEG\KVM\TK-801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2133600"/>
            <a:ext cx="3581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3" descr="\\pixelpro\Photos\JPEG\KVM\TK-801R_back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4267200"/>
            <a:ext cx="39068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Up Arrow Callout 9"/>
          <p:cNvSpPr/>
          <p:nvPr/>
        </p:nvSpPr>
        <p:spPr>
          <a:xfrm>
            <a:off x="6172200" y="5105400"/>
            <a:ext cx="762000" cy="6858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PS/2</a:t>
            </a:r>
          </a:p>
        </p:txBody>
      </p:sp>
      <p:sp>
        <p:nvSpPr>
          <p:cNvPr id="11" name="Up Arrow Callout 10"/>
          <p:cNvSpPr/>
          <p:nvPr/>
        </p:nvSpPr>
        <p:spPr>
          <a:xfrm>
            <a:off x="7924800" y="4876800"/>
            <a:ext cx="762000" cy="6858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VGA</a:t>
            </a:r>
          </a:p>
        </p:txBody>
      </p:sp>
      <p:pic>
        <p:nvPicPr>
          <p:cNvPr id="17420" name="Picture 11" descr="tk_c10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67200" y="54102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2743200" y="304800"/>
            <a:ext cx="6400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36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Rack</a:t>
            </a:r>
          </a:p>
        </p:txBody>
      </p:sp>
      <p:pic>
        <p:nvPicPr>
          <p:cNvPr id="14" name="Picture 13" descr="RTI_PQ_201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\\pixelpro\Photos\JPEG\KVM\TK-802R (back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3327400"/>
            <a:ext cx="38862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3657600"/>
            <a:ext cx="5562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 128*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computadores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conexões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console PS/2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VGA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monitor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1920 x 1440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On Screen Display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*Daisy chain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16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unidades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Utilizar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TK-C06/10/15</a:t>
            </a: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323975"/>
            <a:ext cx="8458200" cy="8620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TK-802R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</a:t>
            </a:r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Stackable Rack 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Mount PS/2 8 </a:t>
            </a:r>
            <a:r>
              <a:rPr 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Portas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18437" name="Picture 3" descr="\\pixelpro\Photos\JPEG\KVM\TK-802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2209800"/>
            <a:ext cx="3790950" cy="141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Up Arrow Callout 9"/>
          <p:cNvSpPr/>
          <p:nvPr/>
        </p:nvSpPr>
        <p:spPr>
          <a:xfrm>
            <a:off x="6629400" y="4165600"/>
            <a:ext cx="762000" cy="6858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PS/2</a:t>
            </a:r>
          </a:p>
        </p:txBody>
      </p:sp>
      <p:sp>
        <p:nvSpPr>
          <p:cNvPr id="11" name="Up Arrow Callout 10"/>
          <p:cNvSpPr/>
          <p:nvPr/>
        </p:nvSpPr>
        <p:spPr>
          <a:xfrm>
            <a:off x="7772400" y="3911600"/>
            <a:ext cx="762000" cy="6858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VGA</a:t>
            </a:r>
          </a:p>
        </p:txBody>
      </p:sp>
      <p:sp>
        <p:nvSpPr>
          <p:cNvPr id="13" name="Down Arrow Callout 12"/>
          <p:cNvSpPr/>
          <p:nvPr/>
        </p:nvSpPr>
        <p:spPr>
          <a:xfrm>
            <a:off x="5791200" y="3225800"/>
            <a:ext cx="1143000" cy="762000"/>
          </a:xfrm>
          <a:prstGeom prst="downArrowCallout">
            <a:avLst>
              <a:gd name="adj1" fmla="val 20238"/>
              <a:gd name="adj2" fmla="val 25000"/>
              <a:gd name="adj3" fmla="val 16667"/>
              <a:gd name="adj4" fmla="val 59025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Console 1</a:t>
            </a:r>
          </a:p>
        </p:txBody>
      </p:sp>
      <p:pic>
        <p:nvPicPr>
          <p:cNvPr id="18447" name="Picture 11" descr="tk_c10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5257800"/>
            <a:ext cx="1117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Up Arrow Callout 13"/>
          <p:cNvSpPr/>
          <p:nvPr/>
        </p:nvSpPr>
        <p:spPr>
          <a:xfrm>
            <a:off x="5334000" y="4292600"/>
            <a:ext cx="1371600" cy="8890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43096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Daisy Chain 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2743200" y="304800"/>
            <a:ext cx="6400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36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Rack</a:t>
            </a:r>
          </a:p>
        </p:txBody>
      </p:sp>
      <p:pic>
        <p:nvPicPr>
          <p:cNvPr id="16" name="Picture 15" descr="RTI_PQ_201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trendnet.com/image/products/photo/TK-CU06_CU10_CU15_d1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2209799"/>
            <a:ext cx="1981200" cy="1981201"/>
          </a:xfrm>
          <a:prstGeom prst="rect">
            <a:avLst/>
          </a:prstGeom>
          <a:noFill/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3505200"/>
            <a:ext cx="56388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8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computadores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conexões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console PS/2 e USB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VGA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PC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pt-BR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 híbrido VGA/USB na ponta do PC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2048 x 1536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Auto scan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detecta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computadores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conectados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Altura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compacta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1U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Utilizar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TK-CU06/10/15</a:t>
            </a: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331913"/>
            <a:ext cx="7239000" cy="8620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TK-803R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USB Rack Mount 8 </a:t>
            </a:r>
            <a:r>
              <a:rPr 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portas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19460" name="Picture 2" descr="\\pixelpro\Photos\JPEG\KVM\TK-803R_bac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3962400"/>
            <a:ext cx="3505200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3" descr="\\pixelpro\Photos\JPEG\KVM\TK-803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8325" y="2209800"/>
            <a:ext cx="3470275" cy="1352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Up Arrow Callout 9"/>
          <p:cNvSpPr/>
          <p:nvPr/>
        </p:nvSpPr>
        <p:spPr>
          <a:xfrm>
            <a:off x="5715000" y="4876800"/>
            <a:ext cx="762000" cy="6858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PS/2</a:t>
            </a:r>
          </a:p>
        </p:txBody>
      </p:sp>
      <p:sp>
        <p:nvSpPr>
          <p:cNvPr id="11" name="Up Arrow Callout 10"/>
          <p:cNvSpPr/>
          <p:nvPr/>
        </p:nvSpPr>
        <p:spPr>
          <a:xfrm>
            <a:off x="6705600" y="4800600"/>
            <a:ext cx="1905000" cy="9906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VGA / USB hybrid cables</a:t>
            </a:r>
          </a:p>
        </p:txBody>
      </p:sp>
      <p:sp>
        <p:nvSpPr>
          <p:cNvPr id="13" name="Down Arrow Callout 12"/>
          <p:cNvSpPr/>
          <p:nvPr/>
        </p:nvSpPr>
        <p:spPr>
          <a:xfrm>
            <a:off x="5334000" y="3810000"/>
            <a:ext cx="762000" cy="762000"/>
          </a:xfrm>
          <a:prstGeom prst="downArrowCallout">
            <a:avLst>
              <a:gd name="adj1" fmla="val 20238"/>
              <a:gd name="adj2" fmla="val 25000"/>
              <a:gd name="adj3" fmla="val 16667"/>
              <a:gd name="adj4" fmla="val 59025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USB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2743200" y="304800"/>
            <a:ext cx="6400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36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Rack</a:t>
            </a:r>
          </a:p>
        </p:txBody>
      </p:sp>
      <p:pic>
        <p:nvPicPr>
          <p:cNvPr id="15" name="Picture 14" descr="RTI_PQ_201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9267" y="1447800"/>
            <a:ext cx="328083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3581400"/>
            <a:ext cx="3295650" cy="237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7"/>
          <p:cNvSpPr txBox="1">
            <a:spLocks noGrp="1"/>
          </p:cNvSpPr>
          <p:nvPr>
            <p:ph type="title"/>
          </p:nvPr>
        </p:nvSpPr>
        <p:spPr>
          <a:xfrm>
            <a:off x="609600" y="1219200"/>
            <a:ext cx="8229600" cy="86177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TK-804R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USB </a:t>
            </a:r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Stackable Rack 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Mount 8 </a:t>
            </a:r>
            <a:r>
              <a:rPr lang="en-US" sz="2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portas</a:t>
            </a:r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OSD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3352800"/>
            <a:ext cx="56388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128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computadores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conexões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console PS/2 e USB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VGA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monitor e USB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os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PCs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2048 x 1536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Auto scan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detecta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computadores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conectados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Altura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compacta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1U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Utilizar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TK-CU06/10/15</a:t>
            </a: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9" name="Up Arrow Callout 10"/>
          <p:cNvSpPr/>
          <p:nvPr/>
        </p:nvSpPr>
        <p:spPr>
          <a:xfrm>
            <a:off x="7010400" y="5029200"/>
            <a:ext cx="1524000" cy="7620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VGA / USB hybrid cables</a:t>
            </a:r>
          </a:p>
        </p:txBody>
      </p:sp>
      <p:sp>
        <p:nvSpPr>
          <p:cNvPr id="10" name="Up Arrow Callout 9"/>
          <p:cNvSpPr/>
          <p:nvPr/>
        </p:nvSpPr>
        <p:spPr>
          <a:xfrm>
            <a:off x="5791200" y="4876800"/>
            <a:ext cx="609600" cy="6096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PS/2</a:t>
            </a:r>
          </a:p>
        </p:txBody>
      </p:sp>
      <p:sp>
        <p:nvSpPr>
          <p:cNvPr id="11" name="Down Arrow Callout 12"/>
          <p:cNvSpPr/>
          <p:nvPr/>
        </p:nvSpPr>
        <p:spPr>
          <a:xfrm>
            <a:off x="5334000" y="4277868"/>
            <a:ext cx="533400" cy="533400"/>
          </a:xfrm>
          <a:prstGeom prst="downArrowCallout">
            <a:avLst>
              <a:gd name="adj1" fmla="val 20238"/>
              <a:gd name="adj2" fmla="val 25000"/>
              <a:gd name="adj3" fmla="val 16667"/>
              <a:gd name="adj4" fmla="val 59025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USB</a:t>
            </a:r>
          </a:p>
        </p:txBody>
      </p:sp>
      <p:pic>
        <p:nvPicPr>
          <p:cNvPr id="13" name="Picture 12" descr="RTI_PQ_201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3505200"/>
            <a:ext cx="8686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 16 PCs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conexões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console PS/2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VGA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monitor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1920 x 1440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Não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requer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software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Auto scan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detecta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PCs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conectados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Kit de 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montagem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em rack 19”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incluso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Utilizar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TK-C06/10/15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kern="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331913"/>
            <a:ext cx="7086600" cy="8620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TK-1601R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Rack Mount PS/2 16 </a:t>
            </a:r>
            <a:r>
              <a:rPr 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Portas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20484" name="Picture 1" descr="\\pixelpro\Photos\JPEG\KVM\TK-1601R_fron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2338388"/>
            <a:ext cx="3810000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2" descr="\\pixelpro\Photos\JPEG\KVM\TK-1601R (back)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3328988"/>
            <a:ext cx="3963988" cy="147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Up Arrow Callout 9"/>
          <p:cNvSpPr/>
          <p:nvPr/>
        </p:nvSpPr>
        <p:spPr>
          <a:xfrm>
            <a:off x="6629400" y="4419600"/>
            <a:ext cx="762000" cy="6858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PS/2</a:t>
            </a:r>
          </a:p>
        </p:txBody>
      </p:sp>
      <p:sp>
        <p:nvSpPr>
          <p:cNvPr id="11" name="Up Arrow Callout 10"/>
          <p:cNvSpPr/>
          <p:nvPr/>
        </p:nvSpPr>
        <p:spPr>
          <a:xfrm>
            <a:off x="7848600" y="4114800"/>
            <a:ext cx="762000" cy="6858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VGA</a:t>
            </a:r>
          </a:p>
        </p:txBody>
      </p:sp>
      <p:sp>
        <p:nvSpPr>
          <p:cNvPr id="13" name="Down Arrow Callout 12"/>
          <p:cNvSpPr/>
          <p:nvPr/>
        </p:nvSpPr>
        <p:spPr>
          <a:xfrm>
            <a:off x="5867400" y="3581400"/>
            <a:ext cx="762000" cy="762000"/>
          </a:xfrm>
          <a:prstGeom prst="downArrowCallout">
            <a:avLst>
              <a:gd name="adj1" fmla="val 20238"/>
              <a:gd name="adj2" fmla="val 25000"/>
              <a:gd name="adj3" fmla="val 16667"/>
              <a:gd name="adj4" fmla="val 59025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PS/2</a:t>
            </a:r>
          </a:p>
        </p:txBody>
      </p:sp>
      <p:pic>
        <p:nvPicPr>
          <p:cNvPr id="20495" name="Picture 11" descr="tk_c10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24400" y="52578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2743200" y="304800"/>
            <a:ext cx="6400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36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Rack</a:t>
            </a:r>
          </a:p>
        </p:txBody>
      </p:sp>
      <p:pic>
        <p:nvPicPr>
          <p:cNvPr id="15" name="Picture 14" descr="RTI_PQ_201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24800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trendnet.com/image/products/photo/TK-CU06_CU10_CU15_d1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4267199"/>
            <a:ext cx="1981200" cy="1981201"/>
          </a:xfrm>
          <a:prstGeom prst="rect">
            <a:avLst/>
          </a:prstGeom>
          <a:noFill/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3886200"/>
            <a:ext cx="88392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16 PCs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conexões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console PS/2 e USB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VGA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monitor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2048 x 1536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Auto scan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detecta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PCs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conectados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Utilizar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TK-CU06/10/15</a:t>
            </a: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331913"/>
            <a:ext cx="8305800" cy="8620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TK-1603R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USB Rack Mount 16 </a:t>
            </a:r>
            <a:r>
              <a:rPr 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portas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21508" name="Picture 2" descr="\\pixelpro\Photos\JPEG\KVM\TK-1603R_back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3222625"/>
            <a:ext cx="4191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3" descr="\\pixelpro\Photos\JPEG\KVM\TK-1603R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2163763"/>
            <a:ext cx="3733800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Up Arrow Callout 9"/>
          <p:cNvSpPr/>
          <p:nvPr/>
        </p:nvSpPr>
        <p:spPr>
          <a:xfrm>
            <a:off x="5334000" y="4038600"/>
            <a:ext cx="685800" cy="6858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PS/2</a:t>
            </a:r>
          </a:p>
        </p:txBody>
      </p:sp>
      <p:sp>
        <p:nvSpPr>
          <p:cNvPr id="12" name="Down Arrow Callout 11"/>
          <p:cNvSpPr/>
          <p:nvPr/>
        </p:nvSpPr>
        <p:spPr>
          <a:xfrm>
            <a:off x="4876800" y="3429000"/>
            <a:ext cx="762000" cy="762000"/>
          </a:xfrm>
          <a:prstGeom prst="downArrowCallout">
            <a:avLst>
              <a:gd name="adj1" fmla="val 20238"/>
              <a:gd name="adj2" fmla="val 25000"/>
              <a:gd name="adj3" fmla="val 16667"/>
              <a:gd name="adj4" fmla="val 59025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USB</a:t>
            </a:r>
          </a:p>
        </p:txBody>
      </p:sp>
      <p:sp>
        <p:nvSpPr>
          <p:cNvPr id="14" name="Up Arrow Callout 13"/>
          <p:cNvSpPr/>
          <p:nvPr/>
        </p:nvSpPr>
        <p:spPr>
          <a:xfrm>
            <a:off x="7010400" y="4343400"/>
            <a:ext cx="1905000" cy="9906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VGA / USB hybrid cables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743200" y="304800"/>
            <a:ext cx="6400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36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Rack</a:t>
            </a:r>
          </a:p>
        </p:txBody>
      </p:sp>
      <p:pic>
        <p:nvPicPr>
          <p:cNvPr id="16" name="Picture 15" descr="RTI_PQ_201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24800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tk_c1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173287"/>
            <a:ext cx="2031284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7" descr="tk_c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425" y="2401887"/>
            <a:ext cx="239762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8"/>
          <p:cNvSpPr txBox="1">
            <a:spLocks noChangeArrowheads="1"/>
          </p:cNvSpPr>
          <p:nvPr/>
        </p:nvSpPr>
        <p:spPr bwMode="auto">
          <a:xfrm>
            <a:off x="533400" y="3544887"/>
            <a:ext cx="2133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 err="1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</a:t>
            </a:r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KVM </a:t>
            </a:r>
            <a:r>
              <a:rPr lang="en-US" b="1" dirty="0" smtClean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1,80 m</a:t>
            </a:r>
            <a:endParaRPr lang="en-US" b="1" dirty="0"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algn="ctr"/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 TK-C06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81000" y="3886200"/>
            <a:ext cx="5867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Conectores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PS/2 e VGA simples de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usar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Disponível com </a:t>
            </a:r>
            <a:r>
              <a:rPr lang="pt-BR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1,80 m, 3,00 m </a:t>
            </a: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 </a:t>
            </a:r>
            <a:r>
              <a:rPr lang="pt-BR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4,50 m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pt-BR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Plug</a:t>
            </a: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&amp; Play em estações e servidores PC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Garantia de 2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anos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1304925"/>
            <a:ext cx="54864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KVM de Alta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Qualidade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26631" name="Picture 7" descr="tk_c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401887"/>
            <a:ext cx="255746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3276600" y="3544887"/>
            <a:ext cx="2438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 err="1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</a:t>
            </a:r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KVM </a:t>
            </a:r>
            <a:r>
              <a:rPr lang="en-US" b="1" dirty="0" smtClean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3,00 m</a:t>
            </a:r>
            <a:endParaRPr lang="en-US" b="1" dirty="0"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algn="ctr"/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 TK-C10</a:t>
            </a:r>
          </a:p>
        </p:txBody>
      </p:sp>
      <p:sp>
        <p:nvSpPr>
          <p:cNvPr id="26633" name="Text Box 8"/>
          <p:cNvSpPr txBox="1">
            <a:spLocks noChangeArrowheads="1"/>
          </p:cNvSpPr>
          <p:nvPr/>
        </p:nvSpPr>
        <p:spPr bwMode="auto">
          <a:xfrm>
            <a:off x="6019800" y="3544887"/>
            <a:ext cx="2133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 err="1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</a:t>
            </a:r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KVM </a:t>
            </a:r>
            <a:r>
              <a:rPr lang="en-US" b="1" dirty="0" smtClean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4,50 m</a:t>
            </a:r>
            <a:endParaRPr lang="en-US" b="1" dirty="0"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algn="ctr"/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 TK-C15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362200" y="228600"/>
            <a:ext cx="6781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/ </a:t>
            </a: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Extensores</a:t>
            </a:r>
            <a:r>
              <a:rPr 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/Splitters</a:t>
            </a:r>
          </a:p>
        </p:txBody>
      </p:sp>
      <p:pic>
        <p:nvPicPr>
          <p:cNvPr id="15" name="Picture 14" descr="RTI_PQ_201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2" descr="http://www.trendnet.com/image/products/photo/tk-cu06_10_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2625725"/>
            <a:ext cx="2171989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 descr="http://www.trendnet.com/image/products/photo/tk-cu06_10_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2286000"/>
            <a:ext cx="2362200" cy="1039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2" descr="http://www.trendnet.com/image/products/photo/tk-cu06_10_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438400"/>
            <a:ext cx="2171989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81000" y="3886200"/>
            <a:ext cx="8077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Conectores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híbridos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 VGA/SVGA/USB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Disponível com </a:t>
            </a:r>
            <a:r>
              <a:rPr lang="pt-BR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1,80 m, 3,00 m </a:t>
            </a: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 </a:t>
            </a:r>
            <a:r>
              <a:rPr lang="pt-BR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4,50 m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pt-BR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Plug</a:t>
            </a: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&amp; Play em estações e servidores PC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Garantia de 2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anos</a:t>
            </a: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1304925"/>
            <a:ext cx="54864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KVM de Alta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Qualidade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27654" name="Text Box 8"/>
          <p:cNvSpPr txBox="1">
            <a:spLocks noChangeArrowheads="1"/>
          </p:cNvSpPr>
          <p:nvPr/>
        </p:nvSpPr>
        <p:spPr bwMode="auto">
          <a:xfrm>
            <a:off x="533400" y="3317875"/>
            <a:ext cx="25146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 err="1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</a:t>
            </a:r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USB</a:t>
            </a:r>
          </a:p>
          <a:p>
            <a:pPr algn="ctr"/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</a:t>
            </a:r>
            <a:r>
              <a:rPr lang="en-US" b="1" dirty="0" smtClean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1,80 m </a:t>
            </a:r>
            <a:endParaRPr lang="en-US" b="1" dirty="0"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algn="ctr"/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TK-CU06</a:t>
            </a:r>
          </a:p>
        </p:txBody>
      </p:sp>
      <p:sp>
        <p:nvSpPr>
          <p:cNvPr id="27655" name="Text Box 9"/>
          <p:cNvSpPr txBox="1">
            <a:spLocks noChangeArrowheads="1"/>
          </p:cNvSpPr>
          <p:nvPr/>
        </p:nvSpPr>
        <p:spPr bwMode="auto">
          <a:xfrm>
            <a:off x="3352800" y="3241675"/>
            <a:ext cx="25146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 err="1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</a:t>
            </a:r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USB</a:t>
            </a:r>
          </a:p>
          <a:p>
            <a:pPr algn="ctr"/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</a:t>
            </a:r>
            <a:r>
              <a:rPr lang="en-US" b="1" dirty="0" smtClean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3,0 m</a:t>
            </a:r>
            <a:endParaRPr lang="en-US" b="1" dirty="0"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algn="ctr"/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TK-CU10</a:t>
            </a:r>
          </a:p>
        </p:txBody>
      </p:sp>
      <p:sp>
        <p:nvSpPr>
          <p:cNvPr id="27656" name="Text Box 10"/>
          <p:cNvSpPr txBox="1">
            <a:spLocks noChangeArrowheads="1"/>
          </p:cNvSpPr>
          <p:nvPr/>
        </p:nvSpPr>
        <p:spPr bwMode="auto">
          <a:xfrm>
            <a:off x="6019800" y="3470275"/>
            <a:ext cx="23622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 err="1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</a:t>
            </a:r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USB</a:t>
            </a:r>
          </a:p>
          <a:p>
            <a:pPr algn="ctr"/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</a:t>
            </a:r>
            <a:r>
              <a:rPr lang="en-US" b="1" dirty="0" smtClean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4,50 m</a:t>
            </a:r>
            <a:endParaRPr lang="en-US" b="1" dirty="0"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algn="ctr"/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TK-CU15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2362200" y="228600"/>
            <a:ext cx="6781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/ </a:t>
            </a: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Extensores</a:t>
            </a:r>
            <a:r>
              <a:rPr 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/Splitters</a:t>
            </a:r>
          </a:p>
        </p:txBody>
      </p:sp>
      <p:pic>
        <p:nvPicPr>
          <p:cNvPr id="14" name="Picture 13" descr="RTI_PQ_201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4" descr="sdsdsfd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10200" y="4422775"/>
            <a:ext cx="3276600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4" descr="C:\Users\Gabe\Desktop\image_TK-V201S_033010 (front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6550" y="5064125"/>
            <a:ext cx="116205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1828800"/>
            <a:ext cx="7086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295400"/>
            <a:ext cx="8153400" cy="8620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TK-V201S e TK-V401S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TRENDnet Video </a:t>
            </a:r>
            <a:r>
              <a:rPr 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Repetidores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3124200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Repetidor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Video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Stackable 2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Portas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TK-V201S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1000" y="3886200"/>
            <a:ext cx="5181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5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Repete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um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único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sinal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vídeo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em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vários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   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monitores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a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65 metros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5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Empilha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3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unidades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5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1920 x 1440 pixels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5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Não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requer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software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5"/>
              </a:buBlip>
              <a:defRPr/>
            </a:pPr>
            <a:r>
              <a:rPr lang="pt-BR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Um cabo VGA de 1.85 m incluso para conectar ao computador</a:t>
            </a: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28680" name="Picture 2" descr="C:\Users\Gabe\Desktop\image_TK-V201S_033010 (mirror).jpg"/>
          <p:cNvPicPr>
            <a:picLocks noChangeAspect="1" noChangeArrowheads="1"/>
          </p:cNvPicPr>
          <p:nvPr/>
        </p:nvPicPr>
        <p:blipFill>
          <a:blip r:embed="rId6" cstate="print"/>
          <a:srcRect b="20160"/>
          <a:stretch>
            <a:fillRect/>
          </a:stretch>
        </p:blipFill>
        <p:spPr bwMode="auto">
          <a:xfrm>
            <a:off x="304800" y="2286000"/>
            <a:ext cx="1584463" cy="88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1" name="Picture 3" descr="C:\Users\Gabe\Desktop\image_TK-V401S_033010 (mirror).jpg"/>
          <p:cNvPicPr>
            <a:picLocks noChangeAspect="1" noChangeArrowheads="1"/>
          </p:cNvPicPr>
          <p:nvPr/>
        </p:nvPicPr>
        <p:blipFill>
          <a:blip r:embed="rId7" cstate="print"/>
          <a:srcRect b="21770"/>
          <a:stretch>
            <a:fillRect/>
          </a:stretch>
        </p:blipFill>
        <p:spPr bwMode="auto">
          <a:xfrm>
            <a:off x="4221977" y="2590799"/>
            <a:ext cx="2407423" cy="109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2" name="Picture 5" descr="C:\Users\Gabe\Desktop\image_TK-V401S_033010 (back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29400" y="2920425"/>
            <a:ext cx="23993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6" descr="C:\Users\Gabe\Desktop\image_TK-V201S_033010 (back)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57400" y="2362200"/>
            <a:ext cx="1703544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5029200" y="3530025"/>
            <a:ext cx="388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Repetidor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Video 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Stackable 4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Portas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TK-V401S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2362200" y="228600"/>
            <a:ext cx="6781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/ </a:t>
            </a: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Extensores</a:t>
            </a:r>
            <a:r>
              <a:rPr 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/</a:t>
            </a: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Repetidores</a:t>
            </a:r>
            <a:endParaRPr lang="en-US" sz="28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15" name="Picture 14" descr="RTI_PQ_2012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77200" y="1295400"/>
            <a:ext cx="990600" cy="108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1447800"/>
            <a:ext cx="6629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800" b="1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Chaveadores</a:t>
            </a:r>
            <a:r>
              <a:rPr lang="en-US" sz="28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KVM TRENDnet</a:t>
            </a:r>
          </a:p>
          <a:p>
            <a:pPr eaLnBrk="0" fontAlgn="auto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8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Desktop</a:t>
            </a:r>
          </a:p>
          <a:p>
            <a:pPr eaLnBrk="0" fontAlgn="auto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8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</a:t>
            </a:r>
            <a:r>
              <a:rPr lang="en-US" sz="2800" b="1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sz="28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Rack</a:t>
            </a:r>
          </a:p>
          <a:p>
            <a:pPr eaLnBrk="0" fontAlgn="auto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8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over IP</a:t>
            </a:r>
          </a:p>
          <a:p>
            <a:pPr eaLnBrk="0" fontAlgn="auto" hangingPunct="0">
              <a:spcBef>
                <a:spcPts val="12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800" b="1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Periféricos</a:t>
            </a:r>
            <a:endParaRPr lang="en-US" sz="2800" b="1" kern="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800" b="1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Vantagens</a:t>
            </a:r>
            <a:r>
              <a:rPr lang="en-US" sz="28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800" b="1" kern="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TRENDnet</a:t>
            </a:r>
            <a:endParaRPr lang="en-US" sz="2800" b="1" kern="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28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28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28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886200" y="228600"/>
            <a:ext cx="5105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Agenda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295400"/>
            <a:ext cx="2539314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1828800"/>
            <a:ext cx="7086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347788"/>
            <a:ext cx="8153400" cy="8620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TK-EX3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Extension Kit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28600" y="3352800"/>
            <a:ext cx="8686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Permite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o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uso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teclado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, video, e 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mouse 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150 m 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Controla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remotamente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vários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servidores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se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utilizado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chaveador KVM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Inclusos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todos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necessários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(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exceto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o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Fast Ethernet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conectar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transmissor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receptor)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Comandos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Hot-Key e suporte 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1600 x 1200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Ajuste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ganho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equalização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Suporte a interfaces PS/2 e USB no console local (transmissor) e a PS/2 no console remoto (receptor)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Garantia de 2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anos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29701" name="Picture 2" descr="\\Pixelpro\productmanagement\Product Photos\VISIO\_GIF\KVM\TK-EX3_031710_back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2895600"/>
            <a:ext cx="1700213" cy="60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3" descr="\\Pixelpro\productmanagement\Product Photos\VISIO\_GIF\KVM\TK-EX3_031710_back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2286000"/>
            <a:ext cx="1700213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4" descr="\\Pixelpro\productmanagement\Product Photos\VISIO\_GIF\KVM\TK-EX3_042610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2090738"/>
            <a:ext cx="3733800" cy="141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2362200" y="228600"/>
            <a:ext cx="6781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/ </a:t>
            </a: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Extensores</a:t>
            </a:r>
            <a:r>
              <a:rPr 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/</a:t>
            </a: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Repetidores</a:t>
            </a:r>
            <a:endParaRPr lang="en-US" sz="28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11" name="Picture 10" descr="RTI_PQ_201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1828800"/>
            <a:ext cx="7086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347788"/>
            <a:ext cx="8153400" cy="8620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TK-EX4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Extension Kit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28600" y="3505200"/>
            <a:ext cx="8686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Permite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o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uso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teclado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, video, e 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mouse 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100 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 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Controla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remotamente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vários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servidores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se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utilizado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chaveador KVM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Inclusos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todos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necessários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(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exceto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o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Fast Ethernet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conectar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transmissor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receptor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) e 2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adaptadores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USB PS/2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Comandos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Hot-Key e suporte 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1920 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x 1200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Ajuste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ganho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equalização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Suporte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a interfaces 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USB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nos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consoles 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local (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transmissor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) e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remoto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(receptor)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Garantia de 2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anos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2362200" y="228600"/>
            <a:ext cx="6781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/ </a:t>
            </a: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Extensores</a:t>
            </a:r>
            <a:r>
              <a:rPr 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/</a:t>
            </a: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Repetidores</a:t>
            </a:r>
            <a:endParaRPr lang="en-US" sz="28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11" name="Picture 10" descr="RTI_PQ_201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219200"/>
            <a:ext cx="3186113" cy="2054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52381" y="2597400"/>
            <a:ext cx="2229619" cy="121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9" name="Picture 19" descr="C:\Documents and Settings\Gabriel\Local Settings\Temporary Internet Files\Content.IE5\UL8O9747\MPj0427807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133600"/>
            <a:ext cx="5744452" cy="3657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219200" y="1295400"/>
            <a:ext cx="6705600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sobre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IP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590800" y="228600"/>
            <a:ext cx="6400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40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sobre</a:t>
            </a: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IP</a:t>
            </a:r>
          </a:p>
        </p:txBody>
      </p:sp>
      <p:pic>
        <p:nvPicPr>
          <p:cNvPr id="7" name="Picture 6" descr="RTI_PQ_20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3400" y="3505200"/>
            <a:ext cx="8610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vários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servidores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pela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rede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local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ou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a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partir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qualquer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conexão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Internet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Funciona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todas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as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KVM TRENDnet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Gerenciamento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servidores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à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distância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via IP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clientes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Windows e Java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pt-PT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Interface de usuário intuitiva via Web oferece controle </a:t>
            </a:r>
            <a:r>
              <a:rPr lang="pt-PT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desde o </a:t>
            </a:r>
            <a:r>
              <a:rPr lang="pt-PT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nível do BIOS até aplicações baseadas no sistema operacional</a:t>
            </a:r>
            <a:endParaRPr lang="en-US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343025"/>
            <a:ext cx="6705600" cy="8921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TK-IP101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</a:t>
            </a:r>
            <a:r>
              <a:rPr 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sobre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IP 1-Porta </a:t>
            </a:r>
          </a:p>
        </p:txBody>
      </p:sp>
      <p:pic>
        <p:nvPicPr>
          <p:cNvPr id="24580" name="Picture 2" descr="\\Pixelpro\productmanagement\Product Photos\JPEG\KVM\TK-IP1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2438400"/>
            <a:ext cx="2398713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3" descr="\\Pixelpro\productmanagement\Product Photos\JPEG\KVM\TK-IP101_back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2590800"/>
            <a:ext cx="2438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2590800" y="228600"/>
            <a:ext cx="6400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40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sobre</a:t>
            </a: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IP</a:t>
            </a:r>
          </a:p>
        </p:txBody>
      </p:sp>
      <p:pic>
        <p:nvPicPr>
          <p:cNvPr id="10" name="Picture 9" descr="RTI_PQ_201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784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1331913"/>
            <a:ext cx="670560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Cenário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KVM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sobre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IP: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25603" name="Picture 2" descr="C:\Documents and Settings\Gabriel\Desktop\diagram_TK-IP1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057400"/>
            <a:ext cx="5638800" cy="400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590800" y="228600"/>
            <a:ext cx="6400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40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sobre</a:t>
            </a: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IP</a:t>
            </a:r>
          </a:p>
        </p:txBody>
      </p:sp>
      <p:pic>
        <p:nvPicPr>
          <p:cNvPr id="7" name="Picture 6" descr="RTI_PQ_20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15240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sz="24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Reconhecida</a:t>
            </a:r>
            <a:r>
              <a:rPr lang="en-US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em KVM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20 </a:t>
            </a: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anos</a:t>
            </a:r>
            <a:r>
              <a:rPr lang="en-US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experiencia</a:t>
            </a:r>
            <a:endParaRPr lang="en-US" sz="24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Diversidade</a:t>
            </a:r>
            <a:r>
              <a:rPr lang="en-US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modelos</a:t>
            </a:r>
            <a:endParaRPr lang="en-US" sz="24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Excelente</a:t>
            </a:r>
            <a:r>
              <a:rPr lang="en-US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qualidade</a:t>
            </a:r>
            <a:r>
              <a:rPr lang="en-US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o </a:t>
            </a: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menor</a:t>
            </a:r>
            <a:r>
              <a:rPr lang="en-US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investimento</a:t>
            </a:r>
            <a:endParaRPr lang="en-US" sz="24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24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24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24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24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24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24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sz="24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24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304925"/>
            <a:ext cx="83820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que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Escolher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Chaveadores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KVM TRENDnet?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362200" y="228600"/>
            <a:ext cx="6629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40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TRENDnet</a:t>
            </a: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Advantage</a:t>
            </a:r>
          </a:p>
        </p:txBody>
      </p:sp>
      <p:pic>
        <p:nvPicPr>
          <p:cNvPr id="7" name="Picture 6" descr="logo rti 201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78424" y="3327091"/>
            <a:ext cx="935853" cy="1028120"/>
          </a:xfrm>
          <a:prstGeom prst="rect">
            <a:avLst/>
          </a:prstGeom>
        </p:spPr>
      </p:pic>
      <p:pic>
        <p:nvPicPr>
          <p:cNvPr id="8" name="Picture 7" descr="Logo_PQ_F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7422" y="4724400"/>
            <a:ext cx="1002879" cy="1103167"/>
          </a:xfrm>
          <a:prstGeom prst="rect">
            <a:avLst/>
          </a:prstGeom>
        </p:spPr>
      </p:pic>
      <p:pic>
        <p:nvPicPr>
          <p:cNvPr id="9" name="Picture 8" descr="RTI_PQ_201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01000" y="1830754"/>
            <a:ext cx="1033013" cy="1131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idx="4294967295"/>
          </p:nvPr>
        </p:nvSpPr>
        <p:spPr bwMode="auto">
          <a:xfrm>
            <a:off x="914400" y="1143000"/>
            <a:ext cx="8229600" cy="4724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Blip>
                <a:blip r:embed="rId3"/>
              </a:buBlip>
              <a:defRPr/>
            </a:pPr>
            <a:endParaRPr lang="en-US" sz="2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buFontTx/>
              <a:buBlip>
                <a:blip r:embed="rId3"/>
              </a:buBlip>
              <a:defRPr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Completo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portfólio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focado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 em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consumidores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 e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empresas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buFontTx/>
              <a:buNone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 </a:t>
            </a:r>
          </a:p>
          <a:p>
            <a:pPr eaLnBrk="1" hangingPunct="1">
              <a:buFontTx/>
              <a:buBlip>
                <a:blip r:embed="rId3"/>
              </a:buBlip>
              <a:defRPr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Produtos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de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qualidade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comprovada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buFontTx/>
              <a:buNone/>
              <a:defRPr/>
            </a:pP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>
              <a:buFontTx/>
              <a:buBlip>
                <a:blip r:embed="rId3"/>
              </a:buBlip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Performance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vencedora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 e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premiada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Arial Unicode MS" pitchFamily="34" charset="-128"/>
              <a:cs typeface="Arial Unicode MS" pitchFamily="34" charset="-128"/>
            </a:endParaRPr>
          </a:p>
          <a:p>
            <a:pPr>
              <a:buFontTx/>
              <a:buNone/>
              <a:defRPr/>
            </a:pP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Arial Unicode MS" pitchFamily="34" charset="-128"/>
              <a:cs typeface="Arial Unicode MS" pitchFamily="34" charset="-128"/>
            </a:endParaRPr>
          </a:p>
          <a:p>
            <a:pPr>
              <a:buFontTx/>
              <a:buBlip>
                <a:blip r:embed="rId3"/>
              </a:buBlip>
              <a:defRPr/>
            </a:pP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Preços competitivos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Arial Unicode MS" pitchFamily="34" charset="-128"/>
              <a:cs typeface="Arial Unicode MS" pitchFamily="34" charset="-128"/>
            </a:endParaRPr>
          </a:p>
          <a:p>
            <a:pPr>
              <a:buFontTx/>
              <a:buNone/>
              <a:defRPr/>
            </a:pPr>
            <a:endParaRPr lang="pt-B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Arial Unicode MS" pitchFamily="34" charset="-128"/>
              <a:cs typeface="Arial Unicode MS" pitchFamily="34" charset="-128"/>
            </a:endParaRPr>
          </a:p>
          <a:p>
            <a:pPr>
              <a:buFontTx/>
              <a:buBlip>
                <a:blip r:embed="rId3"/>
              </a:buBlip>
              <a:defRPr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Relação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Preço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-Performance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imbatível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Arial Unicode MS" pitchFamily="34" charset="-128"/>
              <a:cs typeface="Arial Unicode MS" pitchFamily="34" charset="-128"/>
            </a:endParaRPr>
          </a:p>
          <a:p>
            <a:pPr>
              <a:buFontTx/>
              <a:buBlip>
                <a:blip r:embed="rId3"/>
              </a:buBlip>
              <a:defRPr/>
            </a:pP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buFontTx/>
              <a:buNone/>
              <a:defRPr/>
            </a:pP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buFontTx/>
              <a:buNone/>
              <a:defRPr/>
            </a:pP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buFontTx/>
              <a:buNone/>
              <a:defRPr/>
            </a:pPr>
            <a:endParaRPr lang="en-US" sz="2400" b="1" dirty="0" smtClean="0">
              <a:cs typeface="Times New Roman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276600" y="76200"/>
            <a:ext cx="57150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2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Arial Unicode MS" pitchFamily="34" charset="-128"/>
                <a:cs typeface="Tahoma" pitchFamily="34" charset="0"/>
              </a:rPr>
              <a:t>TRENDnet Advantage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Obrigado.</a:t>
            </a:r>
            <a:br>
              <a:rPr lang="en-US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</a:br>
            <a:r>
              <a:rPr lang="en-US" sz="54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Perguntas</a:t>
            </a:r>
            <a:r>
              <a:rPr lang="en-US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?</a:t>
            </a:r>
            <a:endParaRPr lang="en-US" sz="5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pic>
        <p:nvPicPr>
          <p:cNvPr id="34819" name="Picture 6" descr="\\mail\MailUsbPublic\Marketing\Logos\TRENDnet Logo\TIFF\TRENDnet logo_h_cmyk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191000"/>
            <a:ext cx="71818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3886200" y="76200"/>
            <a:ext cx="5105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2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Arial Unicode MS" pitchFamily="34" charset="-128"/>
                <a:cs typeface="Tahoma" pitchFamily="34" charset="0"/>
              </a:rPr>
              <a:t>Thanks!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1676400"/>
            <a:ext cx="6705600" cy="42465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TRENDnet Brasil</a:t>
            </a:r>
          </a:p>
          <a:p>
            <a:pPr algn="ctr">
              <a:defRPr/>
            </a:pPr>
            <a:r>
              <a:rPr lang="pt-BR" sz="5400" kern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  <a:hlinkClick r:id="rId2"/>
              </a:rPr>
              <a:t>trend</a:t>
            </a:r>
            <a:r>
              <a:rPr lang="pt-BR" sz="5400" kern="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  <a:hlinkClick r:id="rId2"/>
              </a:rPr>
              <a:t>.net.</a:t>
            </a:r>
            <a:r>
              <a:rPr lang="pt-BR" sz="5400" kern="0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  <a:hlinkClick r:id="rId2"/>
              </a:rPr>
              <a:t>br</a:t>
            </a:r>
            <a:endParaRPr lang="pt-BR" sz="5400" kern="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algn="ctr">
              <a:defRPr/>
            </a:pPr>
            <a:r>
              <a:rPr lang="pt-BR" sz="5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21 2532-5350</a:t>
            </a:r>
          </a:p>
          <a:p>
            <a:pPr algn="ctr">
              <a:defRPr/>
            </a:pPr>
            <a:endParaRPr lang="pt-BR" sz="5400" kern="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algn="ctr">
              <a:defRPr/>
            </a:pPr>
            <a:r>
              <a:rPr lang="pt-BR" sz="5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denis@trend.net.br</a:t>
            </a:r>
            <a:endParaRPr 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343150" y="3140075"/>
            <a:ext cx="4362450" cy="3108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" y="1600200"/>
            <a:ext cx="8839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</a:t>
            </a:r>
            <a:r>
              <a:rPr lang="en-US" sz="2800" kern="0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: Keyboard Video Mouse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sz="21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Um </a:t>
            </a:r>
            <a:r>
              <a:rPr lang="en-US" sz="21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conjunto</a:t>
            </a:r>
            <a:r>
              <a:rPr lang="en-US" sz="21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1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teclado</a:t>
            </a:r>
            <a:r>
              <a:rPr lang="en-US" sz="21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/monitor/mouse </a:t>
            </a:r>
            <a:r>
              <a:rPr lang="en-US" sz="21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gerenciando</a:t>
            </a:r>
            <a:r>
              <a:rPr lang="en-US" sz="21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1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múltiplos</a:t>
            </a:r>
            <a:r>
              <a:rPr lang="en-US" sz="21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PCs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sz="21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Reduz</a:t>
            </a:r>
            <a:r>
              <a:rPr lang="en-US" sz="21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1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investimentos</a:t>
            </a:r>
            <a:r>
              <a:rPr lang="en-US" sz="21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, </a:t>
            </a:r>
            <a:r>
              <a:rPr lang="en-US" sz="21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economiza</a:t>
            </a:r>
            <a:r>
              <a:rPr lang="en-US" sz="21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e </a:t>
            </a:r>
            <a:r>
              <a:rPr lang="en-US" sz="21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melhor</a:t>
            </a:r>
            <a:r>
              <a:rPr lang="en-US" sz="21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1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organiza</a:t>
            </a:r>
            <a:r>
              <a:rPr lang="en-US" sz="21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1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espaços</a:t>
            </a: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Right Arrow Callout 6"/>
          <p:cNvSpPr/>
          <p:nvPr/>
        </p:nvSpPr>
        <p:spPr>
          <a:xfrm>
            <a:off x="872032" y="3912759"/>
            <a:ext cx="1520522" cy="506841"/>
          </a:xfrm>
          <a:prstGeom prst="right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One Monitor</a:t>
            </a:r>
          </a:p>
        </p:txBody>
      </p:sp>
      <p:sp>
        <p:nvSpPr>
          <p:cNvPr id="8" name="Up Arrow Callout 7"/>
          <p:cNvSpPr/>
          <p:nvPr/>
        </p:nvSpPr>
        <p:spPr>
          <a:xfrm>
            <a:off x="1938832" y="5817759"/>
            <a:ext cx="1737739" cy="506841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One Keyboard</a:t>
            </a:r>
          </a:p>
        </p:txBody>
      </p:sp>
      <p:sp>
        <p:nvSpPr>
          <p:cNvPr id="10" name="Left-Right Arrow Callout 9"/>
          <p:cNvSpPr/>
          <p:nvPr/>
        </p:nvSpPr>
        <p:spPr>
          <a:xfrm>
            <a:off x="3615232" y="3048001"/>
            <a:ext cx="2099768" cy="724058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62138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Controls Multiple PC’s!</a:t>
            </a:r>
          </a:p>
        </p:txBody>
      </p:sp>
      <p:sp>
        <p:nvSpPr>
          <p:cNvPr id="11" name="Left Arrow Callout 10"/>
          <p:cNvSpPr/>
          <p:nvPr/>
        </p:nvSpPr>
        <p:spPr>
          <a:xfrm>
            <a:off x="4377232" y="5208159"/>
            <a:ext cx="1303305" cy="506841"/>
          </a:xfrm>
          <a:prstGeom prst="left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One Mouse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3886200" y="228600"/>
            <a:ext cx="5105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40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TRENDnet</a:t>
            </a: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KVM</a:t>
            </a:r>
          </a:p>
        </p:txBody>
      </p:sp>
      <p:pic>
        <p:nvPicPr>
          <p:cNvPr id="12" name="Picture 11" descr="RTI_PQ_201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77200" y="1277200"/>
            <a:ext cx="990600" cy="108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04800" y="2590800"/>
          <a:ext cx="8458200" cy="3236975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780673"/>
                <a:gridCol w="1483894"/>
                <a:gridCol w="741949"/>
                <a:gridCol w="1335506"/>
                <a:gridCol w="1632284"/>
                <a:gridCol w="1483894"/>
              </a:tblGrid>
              <a:tr h="9143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Modelo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Produto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PCs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Conector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 Monitor</a:t>
                      </a: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Conector</a:t>
                      </a:r>
                      <a:r>
                        <a:rPr kumimoji="0" lang="en-US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 Mouse/</a:t>
                      </a:r>
                      <a:r>
                        <a:rPr kumimoji="0" lang="en-US" sz="16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Teclado</a:t>
                      </a:r>
                      <a:endParaRPr kumimoji="0" lang="en-US" sz="16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Resolução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</a:tr>
              <a:tr h="7356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Chaveador KVM 2 </a:t>
                      </a:r>
                      <a:r>
                        <a:rPr kumimoji="0" lang="en-US" sz="14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portas</a:t>
                      </a:r>
                      <a:endParaRPr kumimoji="0" 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TK-217i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VGA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USB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2048 x 1536</a:t>
                      </a:r>
                      <a:endParaRPr lang="en-US" sz="1400" kern="1200" dirty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</a:tr>
              <a:tr h="6995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Chaveador KVM 2 </a:t>
                      </a:r>
                      <a:r>
                        <a:rPr kumimoji="0" lang="en-US" sz="14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portas</a:t>
                      </a:r>
                      <a:endParaRPr kumimoji="0" 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TK-207K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VGA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USB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2048 x 1536 </a:t>
                      </a:r>
                      <a:endParaRPr lang="en-US" sz="1400" dirty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</a:tr>
              <a:tr h="6995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Chaveador KVM 2 </a:t>
                      </a:r>
                      <a:r>
                        <a:rPr kumimoji="0" lang="en-US" sz="14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portas</a:t>
                      </a:r>
                      <a:endParaRPr kumimoji="0" 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TK-205K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VGA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PS/2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2048 x 1536 </a:t>
                      </a:r>
                      <a:endParaRPr lang="en-US" sz="1400" dirty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9600" y="1219200"/>
            <a:ext cx="70866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Chaveador KVM 2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portas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: </a:t>
            </a:r>
          </a:p>
        </p:txBody>
      </p:sp>
      <p:pic>
        <p:nvPicPr>
          <p:cNvPr id="9251" name="Picture 2" descr="\\pixelpro\Photos\JPEG\KVM\TK-2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5181600"/>
            <a:ext cx="9144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52" name="Picture 3" descr="\\pixelpro\Photos\JPEG\KVM\TK-2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4419600"/>
            <a:ext cx="9144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04800" y="1676400"/>
            <a:ext cx="8839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en-US" sz="20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Gerencie</a:t>
            </a:r>
            <a:r>
              <a:rPr lang="en-US" sz="20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2 PC/Macs com um </a:t>
            </a:r>
            <a:r>
              <a:rPr lang="en-US" sz="20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conjunto</a:t>
            </a:r>
            <a:r>
              <a:rPr lang="en-US" sz="20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0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teclado</a:t>
            </a:r>
            <a:r>
              <a:rPr lang="en-US" sz="20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/mouse/monitor</a:t>
            </a:r>
            <a:r>
              <a:rPr lang="en-US" sz="24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endParaRPr lang="en-US" sz="22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en-US" sz="20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Dispensa</a:t>
            </a:r>
            <a:r>
              <a:rPr lang="en-US" sz="20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0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adaptador</a:t>
            </a:r>
            <a:r>
              <a:rPr lang="en-US" sz="20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sz="20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tensão</a:t>
            </a:r>
            <a:r>
              <a:rPr lang="en-US" sz="20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; </a:t>
            </a:r>
            <a:r>
              <a:rPr lang="en-US" sz="20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sz="20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KVM </a:t>
            </a:r>
            <a:r>
              <a:rPr lang="en-US" sz="20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inclusos</a:t>
            </a:r>
            <a:endParaRPr lang="en-US" sz="20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2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886200" y="228600"/>
            <a:ext cx="5105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Desktop Solutions</a:t>
            </a:r>
          </a:p>
        </p:txBody>
      </p:sp>
      <p:pic>
        <p:nvPicPr>
          <p:cNvPr id="9255" name="Picture 10" descr="TK-217i_070810 - PowerPoint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8400" y="3657600"/>
            <a:ext cx="914400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RTI_PQ_201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2743200"/>
          <a:ext cx="8458202" cy="2944368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780675"/>
                <a:gridCol w="1558089"/>
                <a:gridCol w="741947"/>
                <a:gridCol w="1308585"/>
                <a:gridCol w="1612107"/>
                <a:gridCol w="1456799"/>
              </a:tblGrid>
              <a:tr h="5863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Modelo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Produto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PCs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Conector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Monitor</a:t>
                      </a: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Conector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Mouse/</a:t>
                      </a: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Teclado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Resolução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</a:tr>
              <a:tr h="4820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Chaveador KVM 2 </a:t>
                      </a:r>
                      <a:r>
                        <a:rPr kumimoji="0" 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portas</a:t>
                      </a:r>
                      <a:r>
                        <a:rPr kumimoji="0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 DVI USB com audio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TK-214i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DVI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USB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1920 x 1200 </a:t>
                      </a:r>
                    </a:p>
                  </a:txBody>
                  <a:tcPr anchor="ctr" horzOverflow="overflow"/>
                </a:tc>
              </a:tr>
              <a:tr h="4820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Chaveador KVM 2 </a:t>
                      </a:r>
                      <a:r>
                        <a:rPr kumimoji="0" 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portas</a:t>
                      </a:r>
                      <a:r>
                        <a:rPr kumimoji="0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 c/ </a:t>
                      </a:r>
                      <a:r>
                        <a:rPr kumimoji="0" 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Áudio</a:t>
                      </a:r>
                      <a:endParaRPr kumimoji="0" 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TK-204UK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400" kern="1200" dirty="0" smtClean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DVI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USB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1920 x 1200 </a:t>
                      </a:r>
                      <a:endParaRPr lang="en-US" sz="1400" kern="1200" dirty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</a:tr>
              <a:tr h="4820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Chaveador KVM 2 </a:t>
                      </a:r>
                      <a:r>
                        <a:rPr kumimoji="0" 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portas</a:t>
                      </a:r>
                      <a:r>
                        <a:rPr kumimoji="0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 c/ </a:t>
                      </a:r>
                      <a:r>
                        <a:rPr kumimoji="0" 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Áudio</a:t>
                      </a:r>
                      <a:endParaRPr kumimoji="0" 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TK-209K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400" kern="1200" dirty="0" smtClean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VGA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USB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2048 x 1536 </a:t>
                      </a:r>
                      <a:endParaRPr lang="en-US" sz="1400" kern="1200" dirty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</a:tr>
              <a:tr h="4820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Chaveador KVM 2 </a:t>
                      </a:r>
                      <a:r>
                        <a:rPr kumimoji="0" 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portas</a:t>
                      </a:r>
                      <a:r>
                        <a:rPr kumimoji="0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 c/ </a:t>
                      </a:r>
                      <a:r>
                        <a:rPr kumimoji="0" 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Áudio</a:t>
                      </a:r>
                      <a:endParaRPr kumimoji="0" 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TK-208K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VGA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PS/2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2048 x 1536 </a:t>
                      </a:r>
                      <a:endParaRPr lang="en-US" sz="1400" dirty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0" y="1304925"/>
            <a:ext cx="70866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Arial Unicode MS" pitchFamily="34" charset="-128"/>
                <a:cs typeface="Tahoma" pitchFamily="34" charset="0"/>
              </a:rPr>
              <a:t>Chaveador KVM 2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Arial Unicode MS" pitchFamily="34" charset="-128"/>
                <a:cs typeface="Tahoma" pitchFamily="34" charset="0"/>
              </a:rPr>
              <a:t>portas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Arial Unicode MS" pitchFamily="34" charset="-128"/>
                <a:cs typeface="Tahoma" pitchFamily="34" charset="0"/>
              </a:rPr>
              <a:t> com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Arial Unicode MS" pitchFamily="34" charset="-128"/>
                <a:cs typeface="Tahoma" pitchFamily="34" charset="0"/>
              </a:rPr>
              <a:t>Áudio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Arial Unicode MS" pitchFamily="34" charset="-128"/>
                <a:cs typeface="Tahoma" pitchFamily="34" charset="0"/>
              </a:rPr>
              <a:t>: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8382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0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Gerencie</a:t>
            </a:r>
            <a:r>
              <a:rPr lang="en-US" sz="20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2 PC/Macs com audio</a:t>
            </a:r>
          </a:p>
        </p:txBody>
      </p:sp>
      <p:pic>
        <p:nvPicPr>
          <p:cNvPr id="10283" name="Picture 2" descr="\\pixelpro\Photos\JPEG\KVM\TK-2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5181600"/>
            <a:ext cx="7620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4" name="Picture 3" descr="\\pixelpro\Photos\JPEG\KVM\TK-20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4572000"/>
            <a:ext cx="7620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le 1"/>
          <p:cNvSpPr txBox="1">
            <a:spLocks/>
          </p:cNvSpPr>
          <p:nvPr/>
        </p:nvSpPr>
        <p:spPr bwMode="auto">
          <a:xfrm>
            <a:off x="3886200" y="228600"/>
            <a:ext cx="5105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Desktop Solutions</a:t>
            </a:r>
          </a:p>
        </p:txBody>
      </p:sp>
      <p:pic>
        <p:nvPicPr>
          <p:cNvPr id="10286" name="Picture 36" descr="\\Pixelpro\productmanagement\Product Photos\JPEG\KVM\TK-204U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4038600"/>
            <a:ext cx="83502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7" name="Picture 7" descr="TK-214i_082710 - PowerPoint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8400" y="3429000"/>
            <a:ext cx="8382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RTI_PQ_201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4676" y="13716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2743200"/>
          <a:ext cx="8458201" cy="3198902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679628"/>
                <a:gridCol w="1478843"/>
                <a:gridCol w="958350"/>
                <a:gridCol w="1272473"/>
                <a:gridCol w="1640989"/>
                <a:gridCol w="1427918"/>
              </a:tblGrid>
              <a:tr h="8309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Modelo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Produto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PCs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Conector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 Monitor</a:t>
                      </a: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Conector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Mouse/</a:t>
                      </a: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Teclado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Resolução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</a:tr>
              <a:tr h="11848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Kit Chaveador KVM 4 Portas</a:t>
                      </a:r>
                      <a:endParaRPr kumimoji="0" 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TK-407K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3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4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3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VGA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3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USB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2048 x 1536</a:t>
                      </a:r>
                      <a:endParaRPr lang="en-US" sz="1400" dirty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</a:tr>
              <a:tr h="11423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Kit Chaveador KVM 4 Portas</a:t>
                      </a:r>
                      <a:endParaRPr kumimoji="0" 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TK-400K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3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4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3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VGA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3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PS/2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1920 x 1440 </a:t>
                      </a:r>
                      <a:endParaRPr lang="en-US" sz="1400" dirty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0" y="1219200"/>
            <a:ext cx="54864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Chaveador KVM 4-Portas: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04800" y="1676400"/>
            <a:ext cx="8382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</a:t>
            </a:r>
            <a:r>
              <a:rPr lang="en-US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 4 PC/Macs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pt-BR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Jogo de cabos KVM incluso</a:t>
            </a:r>
            <a:endParaRPr lang="en-US" sz="24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12317" name="Picture 2" descr="\\pixelpro\Photos\JPEG\KVM\TK-400_cabl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4876800"/>
            <a:ext cx="12954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18" name="Picture 3" descr="\\pixelpro\Photos\JPEG\KVM\TK-407_cabl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3810000"/>
            <a:ext cx="13843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le 1"/>
          <p:cNvSpPr txBox="1">
            <a:spLocks/>
          </p:cNvSpPr>
          <p:nvPr/>
        </p:nvSpPr>
        <p:spPr bwMode="auto">
          <a:xfrm>
            <a:off x="3886200" y="228600"/>
            <a:ext cx="5105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Desktop Solutions</a:t>
            </a:r>
          </a:p>
        </p:txBody>
      </p:sp>
      <p:pic>
        <p:nvPicPr>
          <p:cNvPr id="9" name="Picture 8" descr="RTI_PQ_201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2743200"/>
          <a:ext cx="8458200" cy="3183975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963510"/>
                <a:gridCol w="1437472"/>
                <a:gridCol w="752599"/>
                <a:gridCol w="1057275"/>
                <a:gridCol w="1812471"/>
                <a:gridCol w="1434873"/>
              </a:tblGrid>
              <a:tr h="8356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Modelo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Produto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PCs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Conector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Monitor</a:t>
                      </a: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Conector</a:t>
                      </a:r>
                      <a:r>
                        <a:rPr kumimoji="0" lang="en-US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 Mouse/</a:t>
                      </a:r>
                      <a:r>
                        <a:rPr kumimoji="0" lang="en-US" sz="16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Teclado</a:t>
                      </a:r>
                      <a:endParaRPr kumimoji="0" lang="en-US" sz="16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Resolução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</a:tr>
              <a:tr h="7999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Kit Chaveador KVM 4 Portas</a:t>
                      </a:r>
                      <a:r>
                        <a:rPr kumimoji="0" 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 c/ </a:t>
                      </a:r>
                      <a:r>
                        <a:rPr kumimoji="0" lang="en-US" sz="14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Áudio</a:t>
                      </a:r>
                      <a:endParaRPr kumimoji="0" 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TK-408K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4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VGA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PS2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2048 x 1536 </a:t>
                      </a:r>
                      <a:endParaRPr lang="en-US" sz="1400" dirty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</a:tr>
              <a:tr h="7491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Kit Chaveador KVM 4 Portas</a:t>
                      </a:r>
                      <a:r>
                        <a:rPr kumimoji="0" 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 c/ </a:t>
                      </a:r>
                      <a:r>
                        <a:rPr kumimoji="0" lang="en-US" sz="14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Áudio</a:t>
                      </a:r>
                      <a:endParaRPr kumimoji="0" 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TK-409K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4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VGA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USB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2048 x 1536</a:t>
                      </a:r>
                    </a:p>
                  </a:txBody>
                  <a:tcPr anchor="ctr" horzOverflow="overflow"/>
                </a:tc>
              </a:tr>
              <a:tr h="7491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Kit Chaveador KVM 4 Portas</a:t>
                      </a:r>
                      <a:r>
                        <a:rPr kumimoji="0" 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 c/ </a:t>
                      </a:r>
                      <a:r>
                        <a:rPr kumimoji="0" lang="en-US" sz="14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Áudio</a:t>
                      </a:r>
                      <a:endParaRPr kumimoji="0" 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TK-423K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4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VGA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USB and PS/2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2048 x 1536</a:t>
                      </a: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0" y="1304925"/>
            <a:ext cx="77724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Chaveador KVM 4-Portas com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Áudio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: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04800" y="1828800"/>
            <a:ext cx="8382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</a:t>
            </a:r>
            <a:r>
              <a:rPr lang="en-US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 4 PC/Macs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pt-BR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Hot-pluggable</a:t>
            </a:r>
            <a:r>
              <a:rPr lang="pt-BR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e Jogo de cabos KVM incluso</a:t>
            </a:r>
            <a:endParaRPr lang="en-US" sz="24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13348" name="Picture 2" descr="\\pixelpro\Photos\JPEG\KVM\TK-408K_cabl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3657600"/>
            <a:ext cx="995363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49" name="Picture 3" descr="\\pixelpro\Photos\JPEG\KVM\TK-409_cabl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41588" y="4495800"/>
            <a:ext cx="103981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50" name="Picture 2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5181600"/>
            <a:ext cx="993775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3886200" y="228600"/>
            <a:ext cx="5105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Desktop Solutions</a:t>
            </a:r>
          </a:p>
        </p:txBody>
      </p:sp>
      <p:pic>
        <p:nvPicPr>
          <p:cNvPr id="11" name="Picture 10" descr="RTI_PQ_201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news.concordia.ca/images/photos/EV_sneakpeek/behind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679575"/>
            <a:ext cx="5943600" cy="3959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2667000" y="228600"/>
            <a:ext cx="6477000" cy="685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36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Rack</a:t>
            </a:r>
          </a:p>
        </p:txBody>
      </p:sp>
      <p:pic>
        <p:nvPicPr>
          <p:cNvPr id="4" name="Picture 3" descr="logo rti 20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48600" y="2971801"/>
            <a:ext cx="1066800" cy="1171978"/>
          </a:xfrm>
          <a:prstGeom prst="rect">
            <a:avLst/>
          </a:prstGeom>
        </p:spPr>
      </p:pic>
      <p:pic>
        <p:nvPicPr>
          <p:cNvPr id="5" name="Picture 4" descr="RTI_PQ_201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39842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3657600"/>
            <a:ext cx="69342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 4 PCs	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conexão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VGA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monitor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conexões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 console 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PS/2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1920 x 1440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Hot-pluggable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Kit para montagem em </a:t>
            </a:r>
            <a:r>
              <a:rPr lang="pt-BR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rack</a:t>
            </a: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incluso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Utilizar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TK-C06/10/15</a:t>
            </a:r>
          </a:p>
        </p:txBody>
      </p:sp>
      <p:pic>
        <p:nvPicPr>
          <p:cNvPr id="15363" name="Picture 1" descr="\\pixelpro\Photos\JPEG\KVM\TK-401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286000"/>
            <a:ext cx="3281363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2" descr="\\pixelpro\Photos\JPEG\KVM\TK-401R_bac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3276600"/>
            <a:ext cx="3276600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own Arrow Callout 11"/>
          <p:cNvSpPr/>
          <p:nvPr/>
        </p:nvSpPr>
        <p:spPr>
          <a:xfrm>
            <a:off x="5715000" y="3124200"/>
            <a:ext cx="762000" cy="914400"/>
          </a:xfrm>
          <a:prstGeom prst="down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PS/2</a:t>
            </a:r>
          </a:p>
        </p:txBody>
      </p:sp>
      <p:sp>
        <p:nvSpPr>
          <p:cNvPr id="13" name="Up Arrow Callout 12"/>
          <p:cNvSpPr/>
          <p:nvPr/>
        </p:nvSpPr>
        <p:spPr>
          <a:xfrm>
            <a:off x="7010400" y="3886200"/>
            <a:ext cx="762000" cy="9144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VGA</a:t>
            </a:r>
          </a:p>
        </p:txBody>
      </p:sp>
      <p:pic>
        <p:nvPicPr>
          <p:cNvPr id="15371" name="Picture 11" descr="tk_c10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95800" y="56388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"/>
          <p:cNvSpPr txBox="1">
            <a:spLocks/>
          </p:cNvSpPr>
          <p:nvPr/>
        </p:nvSpPr>
        <p:spPr bwMode="auto">
          <a:xfrm>
            <a:off x="2590800" y="228600"/>
            <a:ext cx="6400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36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Rack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" y="1374775"/>
            <a:ext cx="7696200" cy="8921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TK-401R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Rack Mount PS/2 4 </a:t>
            </a:r>
            <a:r>
              <a:rPr 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Portas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11" name="Picture 10" descr="RTI_PQ_201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3937</TotalTime>
  <Words>1161</Words>
  <Application>Microsoft Office PowerPoint</Application>
  <PresentationFormat>On-screen Show (4:3)</PresentationFormat>
  <Paragraphs>395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Theme1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TK-804R KVM USB Stackable Rack Mount 8 portas com OSD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Obrigado. Perguntas?</vt:lpstr>
      <vt:lpstr>Slide 28</vt:lpstr>
    </vt:vector>
  </TitlesOfParts>
  <Company>twbr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denis</dc:creator>
  <cp:lastModifiedBy>denis</cp:lastModifiedBy>
  <cp:revision>334</cp:revision>
  <dcterms:created xsi:type="dcterms:W3CDTF">2010-08-23T17:06:37Z</dcterms:created>
  <dcterms:modified xsi:type="dcterms:W3CDTF">2013-11-26T20:01:08Z</dcterms:modified>
</cp:coreProperties>
</file>